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65" r:id="rId3"/>
    <p:sldId id="259" r:id="rId4"/>
    <p:sldId id="266" r:id="rId5"/>
    <p:sldId id="260" r:id="rId6"/>
    <p:sldId id="274" r:id="rId7"/>
    <p:sldId id="268" r:id="rId8"/>
    <p:sldId id="258" r:id="rId9"/>
    <p:sldId id="261" r:id="rId10"/>
    <p:sldId id="263" r:id="rId11"/>
    <p:sldId id="262" r:id="rId12"/>
    <p:sldId id="264" r:id="rId13"/>
    <p:sldId id="257" r:id="rId14"/>
    <p:sldId id="270" r:id="rId15"/>
    <p:sldId id="272" r:id="rId16"/>
    <p:sldId id="271" r:id="rId17"/>
    <p:sldId id="269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C3522A-787A-9161-DA50-9D661D09C620}" v="192" dt="2022-09-28T20:08:01.255"/>
    <p1510:client id="{8F28A554-6A0C-489D-BF82-B4700E0BE770}" v="13" dt="2022-09-28T22:40:51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72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0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2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7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305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4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7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273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41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5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54" r:id="rId6"/>
    <p:sldLayoutId id="2147483750" r:id="rId7"/>
    <p:sldLayoutId id="2147483751" r:id="rId8"/>
    <p:sldLayoutId id="2147483752" r:id="rId9"/>
    <p:sldLayoutId id="2147483753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DC83E1-EEE5-F882-2AA7-A9D317873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1" b="14489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952" y="1143000"/>
            <a:ext cx="4572000" cy="2984701"/>
          </a:xfrm>
        </p:spPr>
        <p:txBody>
          <a:bodyPr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IA PTSO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8951" y="4452109"/>
            <a:ext cx="5221971" cy="13180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Working hard, having fun, and learning.</a:t>
            </a:r>
          </a:p>
        </p:txBody>
      </p: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0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AF9319C-2D9B-4868-AEAE-37298EA0F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611A32-819B-D8A3-311F-1C8CFD5E0D0C}"/>
              </a:ext>
            </a:extLst>
          </p:cNvPr>
          <p:cNvSpPr txBox="1"/>
          <p:nvPr/>
        </p:nvSpPr>
        <p:spPr>
          <a:xfrm>
            <a:off x="758952" y="1128811"/>
            <a:ext cx="3447288" cy="334229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Health Science</a:t>
            </a:r>
          </a:p>
        </p:txBody>
      </p:sp>
      <p:pic>
        <p:nvPicPr>
          <p:cNvPr id="7" name="Picture 7" descr="A picture containing text, floor, person, indoor&#10;&#10;Description automatically generated">
            <a:extLst>
              <a:ext uri="{FF2B5EF4-FFF2-40B4-BE49-F238E27FC236}">
                <a16:creationId xmlns:a16="http://schemas.microsoft.com/office/drawing/2014/main" id="{FE7A044D-F692-A833-C376-18AC0DF4C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501" y="1239946"/>
            <a:ext cx="2653236" cy="198992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F9623C0-AA2B-52D4-AC2B-58750F0FF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023531" y="1405336"/>
            <a:ext cx="2212196" cy="1659147"/>
          </a:xfrm>
          <a:prstGeom prst="rect">
            <a:avLst/>
          </a:prstGeom>
        </p:spPr>
      </p:pic>
      <p:pic>
        <p:nvPicPr>
          <p:cNvPr id="4" name="Picture 4" descr="A picture containing person, indoor, group&#10;&#10;Description automatically generated">
            <a:extLst>
              <a:ext uri="{FF2B5EF4-FFF2-40B4-BE49-F238E27FC236}">
                <a16:creationId xmlns:a16="http://schemas.microsoft.com/office/drawing/2014/main" id="{240D2EE8-BF85-B5A0-C36A-3ACACC043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17021" y="3939265"/>
            <a:ext cx="2212195" cy="165914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60C4D38-1DF2-292F-2F9D-A0F05AC83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023531" y="3939265"/>
            <a:ext cx="2212195" cy="1659146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5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2D271B9-9BA2-4AF0-AE69-43E7D26B5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AAF62-109F-2EC5-4B83-358E5EE4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1" y="3928374"/>
            <a:ext cx="10351007" cy="13464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600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Health Science Labs &amp;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AFFA4-7C18-4EED-DA9D-B07B25D3C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992" y="5431808"/>
            <a:ext cx="10351006" cy="4913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Students spend time applying classroom learning in practical applications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F363A0A-4F99-F651-D72C-6FADDD510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4" r="2308" b="4"/>
          <a:stretch/>
        </p:blipFill>
        <p:spPr>
          <a:xfrm>
            <a:off x="3" y="17"/>
            <a:ext cx="4059936" cy="3471165"/>
          </a:xfrm>
          <a:prstGeom prst="rect">
            <a:avLst/>
          </a:prstGeom>
        </p:spPr>
      </p:pic>
      <p:pic>
        <p:nvPicPr>
          <p:cNvPr id="9" name="Picture 6" descr="A picture containing person, standing, people, drinking&#10;&#10;Description automatically generated">
            <a:extLst>
              <a:ext uri="{FF2B5EF4-FFF2-40B4-BE49-F238E27FC236}">
                <a16:creationId xmlns:a16="http://schemas.microsoft.com/office/drawing/2014/main" id="{65BAF711-228F-05B6-C6DC-CBB895E71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" r="35351" b="-1"/>
          <a:stretch/>
        </p:blipFill>
        <p:spPr>
          <a:xfrm rot="5400000">
            <a:off x="4352547" y="-292623"/>
            <a:ext cx="3474720" cy="405993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E366A63-BCC4-CFBB-FEE4-BA75E0204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5" r="3" b="3"/>
          <a:stretch/>
        </p:blipFill>
        <p:spPr>
          <a:xfrm>
            <a:off x="8119878" y="-2"/>
            <a:ext cx="4072122" cy="3471180"/>
          </a:xfrm>
          <a:prstGeom prst="rect">
            <a:avLst/>
          </a:prstGeom>
        </p:spPr>
      </p:pic>
      <p:sp>
        <p:nvSpPr>
          <p:cNvPr id="36" name="Freeform 6">
            <a:extLst>
              <a:ext uri="{FF2B5EF4-FFF2-40B4-BE49-F238E27FC236}">
                <a16:creationId xmlns:a16="http://schemas.microsoft.com/office/drawing/2014/main" id="{4C81B9CA-1414-4F8E-878C-2D9B6603C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AA7012-27EB-9E80-FAB2-CF4514FD7B74}"/>
              </a:ext>
            </a:extLst>
          </p:cNvPr>
          <p:cNvSpPr txBox="1"/>
          <p:nvPr/>
        </p:nvSpPr>
        <p:spPr>
          <a:xfrm>
            <a:off x="7879743" y="1104066"/>
            <a:ext cx="3464109" cy="31463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18288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GT Block</a:t>
            </a:r>
          </a:p>
        </p:txBody>
      </p:sp>
      <p:pic>
        <p:nvPicPr>
          <p:cNvPr id="3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10AD65D-6FD6-2D34-9FD1-E1597201C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" r="22614" b="-3"/>
          <a:stretch/>
        </p:blipFill>
        <p:spPr>
          <a:xfrm rot="5400000">
            <a:off x="596868" y="200448"/>
            <a:ext cx="3271185" cy="3381661"/>
          </a:xfrm>
          <a:prstGeom prst="rect">
            <a:avLst/>
          </a:prstGeom>
        </p:spPr>
      </p:pic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6ECC06-975E-8130-B338-002C25047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2" r="39130"/>
          <a:stretch/>
        </p:blipFill>
        <p:spPr>
          <a:xfrm rot="5400000">
            <a:off x="4656876" y="824090"/>
            <a:ext cx="1624213" cy="2536354"/>
          </a:xfrm>
          <a:prstGeom prst="rect">
            <a:avLst/>
          </a:prstGeom>
        </p:spPr>
      </p:pic>
      <p:pic>
        <p:nvPicPr>
          <p:cNvPr id="6" name="Picture 6" descr="A picture containing floor, indoor, person, blue&#10;&#10;Description automatically generated">
            <a:extLst>
              <a:ext uri="{FF2B5EF4-FFF2-40B4-BE49-F238E27FC236}">
                <a16:creationId xmlns:a16="http://schemas.microsoft.com/office/drawing/2014/main" id="{7984A083-9988-16E2-DCBD-7D1C10FF8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26" r="2" b="16395"/>
          <a:stretch/>
        </p:blipFill>
        <p:spPr>
          <a:xfrm>
            <a:off x="4185252" y="3135379"/>
            <a:ext cx="2538430" cy="246714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FC00-E6D3-45AF-BE3D-036814114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2660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7" name="Picture 7" descr="A picture containing person, window, indoor, dining table&#10;&#10;Description automatically generated">
            <a:extLst>
              <a:ext uri="{FF2B5EF4-FFF2-40B4-BE49-F238E27FC236}">
                <a16:creationId xmlns:a16="http://schemas.microsoft.com/office/drawing/2014/main" id="{C348157E-2AE4-297D-D997-5C6B7334B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30" y="3782557"/>
            <a:ext cx="1617784" cy="2192215"/>
          </a:xfrm>
          <a:prstGeom prst="rect">
            <a:avLst/>
          </a:prstGeom>
        </p:spPr>
      </p:pic>
      <p:pic>
        <p:nvPicPr>
          <p:cNvPr id="8" name="Picture 9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A557C2E9-9413-3ACE-8CED-BC6FC95D7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061" y="4184495"/>
            <a:ext cx="1641230" cy="2297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52F9A-1C6A-FC39-1EA2-3D435FE9C225}"/>
              </a:ext>
            </a:extLst>
          </p:cNvPr>
          <p:cNvSpPr txBox="1"/>
          <p:nvPr/>
        </p:nvSpPr>
        <p:spPr>
          <a:xfrm>
            <a:off x="7879743" y="2092267"/>
            <a:ext cx="39042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Students are engaging in ongoing cross-curricular projects.</a:t>
            </a:r>
          </a:p>
          <a:p>
            <a:endParaRPr lang="en-US" dirty="0"/>
          </a:p>
          <a:p>
            <a:r>
              <a:rPr lang="en-US" dirty="0"/>
              <a:t>Data from second year teachers indicate that after GT Block students enter their pathway specific courses with advanced knowledge and skills in each pathway.</a:t>
            </a:r>
          </a:p>
          <a:p>
            <a:endParaRPr lang="en-US" dirty="0"/>
          </a:p>
          <a:p>
            <a:r>
              <a:rPr lang="en-US" dirty="0"/>
              <a:t>They are learning not only fundamental skills  for pathways but are learning the difficult skills of teamwork, problem-solving, and persistence.</a:t>
            </a:r>
          </a:p>
        </p:txBody>
      </p:sp>
    </p:spTree>
    <p:extLst>
      <p:ext uri="{BB962C8B-B14F-4D97-AF65-F5344CB8AC3E}">
        <p14:creationId xmlns:p14="http://schemas.microsoft.com/office/powerpoint/2010/main" val="846943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person, indoor, meal&#10;&#10;Description automatically generated">
            <a:extLst>
              <a:ext uri="{FF2B5EF4-FFF2-40B4-BE49-F238E27FC236}">
                <a16:creationId xmlns:a16="http://schemas.microsoft.com/office/drawing/2014/main" id="{1506F334-71E3-7E8E-74C7-366EE25F0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918" y="3886757"/>
            <a:ext cx="1766667" cy="2812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0D27B-0640-C6CD-4FEF-592CDC511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970" y="60916"/>
            <a:ext cx="3879256" cy="1115673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Science</a:t>
            </a:r>
          </a:p>
        </p:txBody>
      </p:sp>
      <p:pic>
        <p:nvPicPr>
          <p:cNvPr id="4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C327F2D2-B11E-6593-7454-55881762C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51082" y="3728544"/>
            <a:ext cx="2139039" cy="3164771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3443094-CC90-F890-E3B0-DF01DABF7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021" y="3887317"/>
            <a:ext cx="4713889" cy="299344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6C62E4D-37AA-790C-C74B-B793336C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918" y="804"/>
            <a:ext cx="3807371" cy="2823046"/>
          </a:xfrm>
          <a:prstGeom prst="rect">
            <a:avLst/>
          </a:prstGeom>
        </p:spPr>
      </p:pic>
      <p:pic>
        <p:nvPicPr>
          <p:cNvPr id="7" name="Picture 7" descr="A picture containing outdoor, sky, grass, tree&#10;&#10;Description automatically generated">
            <a:extLst>
              <a:ext uri="{FF2B5EF4-FFF2-40B4-BE49-F238E27FC236}">
                <a16:creationId xmlns:a16="http://schemas.microsoft.com/office/drawing/2014/main" id="{4CFDB50E-C312-B930-76E5-B3AD33D76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55" y="3879205"/>
            <a:ext cx="3605475" cy="300155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A3007C6-16A3-115E-381E-F9E261A08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4" y="-5058"/>
            <a:ext cx="3715406" cy="2650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7E3A22-6740-9706-9D1F-1D5BC86F74FA}"/>
              </a:ext>
            </a:extLst>
          </p:cNvPr>
          <p:cNvSpPr txBox="1"/>
          <p:nvPr/>
        </p:nvSpPr>
        <p:spPr>
          <a:xfrm>
            <a:off x="3775424" y="1142897"/>
            <a:ext cx="452296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Focusing on preparing students for relevant experiences utilizing labs and a deep knowledge base about different phenomenon in the world.  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Our AP and Honors programs are preparing students for college level courses in both laboratory and lecture-based assessments. </a:t>
            </a:r>
          </a:p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189ACE-8FBD-67F8-1F55-87E33E30756B}"/>
              </a:ext>
            </a:extLst>
          </p:cNvPr>
          <p:cNvSpPr/>
          <p:nvPr/>
        </p:nvSpPr>
        <p:spPr>
          <a:xfrm rot="20491942">
            <a:off x="-142694" y="3481330"/>
            <a:ext cx="3296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Forensics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4D2237-D939-335C-3281-D07A8411D800}"/>
              </a:ext>
            </a:extLst>
          </p:cNvPr>
          <p:cNvSpPr/>
          <p:nvPr/>
        </p:nvSpPr>
        <p:spPr>
          <a:xfrm>
            <a:off x="86711" y="2073116"/>
            <a:ext cx="3605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Chemistry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8139D8-7492-4C5A-B02E-6CC538C31F58}"/>
              </a:ext>
            </a:extLst>
          </p:cNvPr>
          <p:cNvSpPr/>
          <p:nvPr/>
        </p:nvSpPr>
        <p:spPr>
          <a:xfrm>
            <a:off x="3444148" y="5929920"/>
            <a:ext cx="49928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Super-Chemistry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926555-0788-6BED-711E-D6A466C45163}"/>
              </a:ext>
            </a:extLst>
          </p:cNvPr>
          <p:cNvSpPr/>
          <p:nvPr/>
        </p:nvSpPr>
        <p:spPr>
          <a:xfrm rot="489252">
            <a:off x="9360643" y="3417541"/>
            <a:ext cx="277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Biology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F1D4F4-71B1-E2A4-9A04-B742081A6187}"/>
              </a:ext>
            </a:extLst>
          </p:cNvPr>
          <p:cNvSpPr/>
          <p:nvPr/>
        </p:nvSpPr>
        <p:spPr>
          <a:xfrm rot="570162">
            <a:off x="8179945" y="166863"/>
            <a:ext cx="4008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chemeClr val="accent3"/>
                </a:solidFill>
                <a:effectLst/>
              </a:rPr>
              <a:t>Earth Systems</a:t>
            </a:r>
          </a:p>
        </p:txBody>
      </p:sp>
    </p:spTree>
    <p:extLst>
      <p:ext uri="{BB962C8B-B14F-4D97-AF65-F5344CB8AC3E}">
        <p14:creationId xmlns:p14="http://schemas.microsoft.com/office/powerpoint/2010/main" val="1606428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endar page with a pen on top">
            <a:extLst>
              <a:ext uri="{FF2B5EF4-FFF2-40B4-BE49-F238E27FC236}">
                <a16:creationId xmlns:a16="http://schemas.microsoft.com/office/drawing/2014/main" id="{A51F681C-FEB5-3314-8D27-0B0D12067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371" r="387" b="-1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753CD-0930-D11C-B6FC-FD6E335E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1" y="1128811"/>
            <a:ext cx="4023359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Construction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64E8B-B53B-CB25-F62F-394572DEB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3" y="4660288"/>
            <a:ext cx="3447287" cy="11263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/>
              <a:t>Currently scheduled to finish in December. </a:t>
            </a:r>
          </a:p>
          <a:p>
            <a:pPr>
              <a:lnSpc>
                <a:spcPct val="90000"/>
              </a:lnSpc>
            </a:pPr>
            <a:r>
              <a:rPr lang="en-US" sz="2200"/>
              <a:t>On schedule as of today.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96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753CD-0930-D11C-B6FC-FD6E335E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016" y="788533"/>
            <a:ext cx="9267968" cy="2732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/>
              <a:t>Safety and Security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64E8B-B53B-CB25-F62F-394572DEB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3620" y="4164697"/>
            <a:ext cx="7604761" cy="20989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dirty="0"/>
              <a:t>Student protection while retaining an open culture.</a:t>
            </a:r>
          </a:p>
          <a:p>
            <a:pPr algn="ctr">
              <a:lnSpc>
                <a:spcPct val="100000"/>
              </a:lnSpc>
            </a:pPr>
            <a:r>
              <a:rPr lang="en-US" sz="2200" dirty="0"/>
              <a:t>Police presence</a:t>
            </a:r>
          </a:p>
          <a:p>
            <a:pPr algn="ctr">
              <a:lnSpc>
                <a:spcPct val="100000"/>
              </a:lnSpc>
            </a:pPr>
            <a:r>
              <a:rPr lang="en-US" sz="2200" dirty="0"/>
              <a:t>Controlled access</a:t>
            </a:r>
          </a:p>
          <a:p>
            <a:pPr algn="ctr">
              <a:lnSpc>
                <a:spcPct val="100000"/>
              </a:lnSpc>
            </a:pPr>
            <a:r>
              <a:rPr lang="en-US" sz="2200" dirty="0"/>
              <a:t>Door monitoring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3FB7FD-3883-4AFF-8349-2E3BBDA71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3842963"/>
            <a:ext cx="77724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>
            <a:extLst>
              <a:ext uri="{FF2B5EF4-FFF2-40B4-BE49-F238E27FC236}">
                <a16:creationId xmlns:a16="http://schemas.microsoft.com/office/drawing/2014/main" id="{B3BE00DD-5F52-49B1-A83B-F2E555AC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61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gital balance scale using circles">
            <a:extLst>
              <a:ext uri="{FF2B5EF4-FFF2-40B4-BE49-F238E27FC236}">
                <a16:creationId xmlns:a16="http://schemas.microsoft.com/office/drawing/2014/main" id="{09B67097-E0B0-5058-F74A-0D5AA73B0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2227" r="9609" b="1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B6C53A-61D9-0A6E-0299-C43DE0B9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28811"/>
            <a:ext cx="3785056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Balancing Expectations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56" name="Straight Connector 4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" name="Rectangle 4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D19A56-E1C9-4E58-5621-0AB8AFB7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016" y="788533"/>
            <a:ext cx="9267968" cy="2732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/>
              <a:t>Rigor and Support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874F44-49D3-11EA-E026-236EC01DB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3620" y="4164697"/>
            <a:ext cx="7604761" cy="13576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/>
              <a:t>Student and parent surveys at the 9-week mark</a:t>
            </a:r>
          </a:p>
          <a:p>
            <a:pPr algn="ctr">
              <a:lnSpc>
                <a:spcPct val="100000"/>
              </a:lnSpc>
            </a:pPr>
            <a:r>
              <a:rPr lang="en-US" sz="2400" dirty="0"/>
              <a:t>Evaluating support for struggling </a:t>
            </a:r>
            <a:r>
              <a:rPr lang="en-US" sz="3200" dirty="0"/>
              <a:t>students</a:t>
            </a:r>
            <a:endParaRPr lang="en-US" sz="2400" dirty="0"/>
          </a:p>
        </p:txBody>
      </p:sp>
      <p:cxnSp>
        <p:nvCxnSpPr>
          <p:cNvPr id="58" name="Straight Connector 44">
            <a:extLst>
              <a:ext uri="{FF2B5EF4-FFF2-40B4-BE49-F238E27FC236}">
                <a16:creationId xmlns:a16="http://schemas.microsoft.com/office/drawing/2014/main" id="{DE3FB7FD-3883-4AFF-8349-2E3BBDA71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3842963"/>
            <a:ext cx="77724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6">
            <a:extLst>
              <a:ext uri="{FF2B5EF4-FFF2-40B4-BE49-F238E27FC236}">
                <a16:creationId xmlns:a16="http://schemas.microsoft.com/office/drawing/2014/main" id="{B3BE00DD-5F52-49B1-A83B-F2E555AC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2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A line graph adjacent to a stair">
            <a:extLst>
              <a:ext uri="{FF2B5EF4-FFF2-40B4-BE49-F238E27FC236}">
                <a16:creationId xmlns:a16="http://schemas.microsoft.com/office/drawing/2014/main" id="{DD2EDF7B-6D65-88B3-FDE5-D440B3254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14" b="3373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D19A56-E1C9-4E58-5621-0AB8AFB7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43000"/>
            <a:ext cx="4572000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38A3B-EF4E-B131-253E-013F42202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452109"/>
            <a:ext cx="4571999" cy="131807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FFFFF"/>
                </a:solidFill>
              </a:rPr>
              <a:t>Continue building on success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7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3C09D-FC0C-28D0-4914-C6F81266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2478024"/>
            <a:ext cx="10771632" cy="950976"/>
          </a:xfrm>
        </p:spPr>
        <p:txBody>
          <a:bodyPr/>
          <a:lstStyle/>
          <a:p>
            <a:pPr algn="ctr"/>
            <a:r>
              <a:rPr lang="en-US" dirty="0"/>
              <a:t>Student Engagement</a:t>
            </a:r>
          </a:p>
        </p:txBody>
      </p:sp>
    </p:spTree>
    <p:extLst>
      <p:ext uri="{BB962C8B-B14F-4D97-AF65-F5344CB8AC3E}">
        <p14:creationId xmlns:p14="http://schemas.microsoft.com/office/powerpoint/2010/main" val="3706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A6AC-3552-4CF1-FE9D-7E53CFDC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486870" cy="47548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RISE</a:t>
            </a:r>
            <a:r>
              <a:rPr lang="en-US" dirty="0"/>
              <a:t>:</a:t>
            </a:r>
            <a:br>
              <a:rPr lang="en-US" dirty="0"/>
            </a:br>
            <a:r>
              <a:rPr lang="en-US" b="1" dirty="0"/>
              <a:t>R</a:t>
            </a:r>
            <a:r>
              <a:rPr lang="en-US" dirty="0"/>
              <a:t>espect</a:t>
            </a:r>
            <a:br>
              <a:rPr lang="en-US" dirty="0"/>
            </a:br>
            <a:r>
              <a:rPr lang="en-US" b="1" dirty="0"/>
              <a:t>I</a:t>
            </a:r>
            <a:r>
              <a:rPr lang="en-US" dirty="0"/>
              <a:t>ntegrity</a:t>
            </a:r>
            <a:br>
              <a:rPr lang="en-US" dirty="0"/>
            </a:br>
            <a:r>
              <a:rPr lang="en-US" b="1" dirty="0"/>
              <a:t>S</a:t>
            </a:r>
            <a:r>
              <a:rPr lang="en-US" dirty="0"/>
              <a:t>elf-motivation</a:t>
            </a:r>
            <a:br>
              <a:rPr lang="en-US" dirty="0"/>
            </a:br>
            <a:r>
              <a:rPr lang="en-US" b="1" dirty="0"/>
              <a:t>E</a:t>
            </a:r>
            <a:r>
              <a:rPr lang="en-US" dirty="0"/>
              <a:t>mpathy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50FEE-264E-E2B2-78A3-01ABC14B9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Recognize students and staff for representing RISE values (Star Bucks, RISE Shout Out).</a:t>
            </a:r>
          </a:p>
          <a:p>
            <a:r>
              <a:rPr lang="en-US" dirty="0"/>
              <a:t>Include students in decisions and implementation of what positive behavior looks like at IA.</a:t>
            </a:r>
          </a:p>
          <a:p>
            <a:r>
              <a:rPr lang="en-US" dirty="0"/>
              <a:t>Student-focus group and Parent-focus group (coming soon)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D6274F-A106-BE8E-8A27-DD234349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08" b="21992"/>
          <a:stretch/>
        </p:blipFill>
        <p:spPr>
          <a:xfrm>
            <a:off x="4367212" y="3776472"/>
            <a:ext cx="2743200" cy="22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0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4C536-8A42-9558-394F-140AC8C3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53512"/>
            <a:ext cx="3831336" cy="4754880"/>
          </a:xfrm>
        </p:spPr>
        <p:txBody>
          <a:bodyPr/>
          <a:lstStyle/>
          <a:p>
            <a:r>
              <a:rPr lang="en-US" dirty="0"/>
              <a:t>Club Fair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D51BE-99A7-89C2-5742-F0329F0FE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848" y="2340864"/>
            <a:ext cx="6245352" cy="4754880"/>
          </a:xfrm>
        </p:spPr>
        <p:txBody>
          <a:bodyPr/>
          <a:lstStyle/>
          <a:p>
            <a:r>
              <a:rPr lang="en-US" dirty="0"/>
              <a:t>Over 60 student clubs created</a:t>
            </a:r>
          </a:p>
          <a:p>
            <a:r>
              <a:rPr lang="en-US" dirty="0"/>
              <a:t>They can meet before, during, or after school. </a:t>
            </a:r>
          </a:p>
          <a:p>
            <a:r>
              <a:rPr lang="en-US" dirty="0"/>
              <a:t>Extracurricular block day built in for all students to participate</a:t>
            </a:r>
          </a:p>
          <a:p>
            <a:r>
              <a:rPr lang="en-US" dirty="0"/>
              <a:t>Rich and deep engagement over superficial activities</a:t>
            </a:r>
          </a:p>
        </p:txBody>
      </p:sp>
    </p:spTree>
    <p:extLst>
      <p:ext uri="{BB962C8B-B14F-4D97-AF65-F5344CB8AC3E}">
        <p14:creationId xmlns:p14="http://schemas.microsoft.com/office/powerpoint/2010/main" val="217246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5E724-EE96-AB32-78F0-82B6CE27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1" y="485267"/>
            <a:ext cx="5173133" cy="24337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Student Design Thinking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254C4-1A9D-3EA5-DD66-D079E9621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867" y="485266"/>
            <a:ext cx="5173133" cy="24337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82880">
              <a:lnSpc>
                <a:spcPct val="100000"/>
              </a:lnSpc>
            </a:pPr>
            <a:r>
              <a:rPr lang="en-US" sz="1700" b="1"/>
              <a:t>Goals for the year:</a:t>
            </a:r>
          </a:p>
          <a:p>
            <a:pPr marL="182880">
              <a:lnSpc>
                <a:spcPct val="100000"/>
              </a:lnSpc>
            </a:pPr>
            <a:r>
              <a:rPr lang="en-US" sz="1700"/>
              <a:t>-Design and prototype a workspace for students</a:t>
            </a:r>
          </a:p>
          <a:p>
            <a:pPr marL="182880">
              <a:lnSpc>
                <a:spcPct val="100000"/>
              </a:lnSpc>
            </a:pPr>
            <a:r>
              <a:rPr lang="en-US" sz="1700"/>
              <a:t>-Design the IA DT Studio</a:t>
            </a:r>
          </a:p>
          <a:p>
            <a:pPr marL="182880">
              <a:lnSpc>
                <a:spcPct val="100000"/>
              </a:lnSpc>
            </a:pPr>
            <a:r>
              <a:rPr lang="en-US" sz="1700"/>
              <a:t>-Network with designers and creative thinkers</a:t>
            </a:r>
          </a:p>
          <a:p>
            <a:pPr marL="182880">
              <a:lnSpc>
                <a:spcPct val="100000"/>
              </a:lnSpc>
            </a:pPr>
            <a:r>
              <a:rPr lang="en-US" sz="1700"/>
              <a:t>-Build leadership capacity to train students '23-'24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4E0C2C4-6594-DB7E-289F-750ABDE1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82" b="4"/>
          <a:stretch/>
        </p:blipFill>
        <p:spPr>
          <a:xfrm>
            <a:off x="4" y="3386837"/>
            <a:ext cx="4059936" cy="3471165"/>
          </a:xfrm>
          <a:prstGeom prst="rect">
            <a:avLst/>
          </a:prstGeom>
        </p:spPr>
      </p:pic>
      <p:pic>
        <p:nvPicPr>
          <p:cNvPr id="5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0A413AB3-FC81-1926-CABD-80E34CDEBE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2365" b="-3"/>
          <a:stretch/>
        </p:blipFill>
        <p:spPr>
          <a:xfrm>
            <a:off x="4059937" y="3383280"/>
            <a:ext cx="4059936" cy="347472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68A57BB-E5DD-87A0-A15F-F874EC4C8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68" b="-3"/>
          <a:stretch/>
        </p:blipFill>
        <p:spPr>
          <a:xfrm flipV="1">
            <a:off x="8110726" y="3383280"/>
            <a:ext cx="4069080" cy="3474720"/>
          </a:xfrm>
          <a:prstGeom prst="rect">
            <a:avLst/>
          </a:prstGeom>
        </p:spPr>
      </p:pic>
      <p:sp>
        <p:nvSpPr>
          <p:cNvPr id="34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1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303313-3C6A-12C7-F28C-01B889CB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Moonshot</a:t>
            </a:r>
            <a:br>
              <a:rPr lang="en-US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i="1" kern="1200" spc="1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10</a:t>
            </a:r>
            <a:r>
              <a:rPr lang="en-US" i="1" kern="1200" spc="1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dirty="0"/>
              <a:t> / 11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US" i="1" kern="1200" spc="100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2758C4-5E41-9886-4EEE-5F55E2AAA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6"/>
          <a:stretch/>
        </p:blipFill>
        <p:spPr bwMode="auto"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39E74-E78A-638F-CA05-72FA4D8F0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7532" y="3309582"/>
            <a:ext cx="5312254" cy="2485157"/>
          </a:xfrm>
        </p:spPr>
        <p:txBody>
          <a:bodyPr vert="horz" lIns="91440" tIns="45720" rIns="91440" bIns="45720" rtlCol="0">
            <a:normAutofit/>
          </a:bodyPr>
          <a:lstStyle/>
          <a:p>
            <a:pPr marL="182880"/>
            <a:r>
              <a:rPr lang="en-US" dirty="0"/>
              <a:t>Students will have the opportunity to participate on December 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marL="182880"/>
            <a:endParaRPr lang="en-US" dirty="0"/>
          </a:p>
          <a:p>
            <a:pPr marL="182880"/>
            <a:r>
              <a:rPr lang="en-US" dirty="0"/>
              <a:t>Sign up information will be shared with students in Teams</a:t>
            </a:r>
          </a:p>
        </p:txBody>
      </p:sp>
      <p:sp>
        <p:nvSpPr>
          <p:cNvPr id="1037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9" name="Straight Connector 9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1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" descr="A ladder in the desert">
            <a:extLst>
              <a:ext uri="{FF2B5EF4-FFF2-40B4-BE49-F238E27FC236}">
                <a16:creationId xmlns:a16="http://schemas.microsoft.com/office/drawing/2014/main" id="{78CD9DB5-849C-6C0F-180D-4B35377A7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261" r="498" b="-1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C3C09D-FC0C-28D0-4914-C6F81266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28811"/>
            <a:ext cx="3447288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Career Pathways</a:t>
            </a:r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2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0D27B-0640-C6CD-4FEF-592CDC511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86" y="117757"/>
            <a:ext cx="4004517" cy="4754880"/>
          </a:xfrm>
        </p:spPr>
        <p:txBody>
          <a:bodyPr/>
          <a:lstStyle/>
          <a:p>
            <a:r>
              <a:rPr lang="en-US"/>
              <a:t>Engineering</a:t>
            </a:r>
          </a:p>
        </p:txBody>
      </p:sp>
      <p:pic>
        <p:nvPicPr>
          <p:cNvPr id="6" name="Picture 6" descr="A picture containing floor, indoor, person, blue&#10;&#10;Description automatically generated">
            <a:extLst>
              <a:ext uri="{FF2B5EF4-FFF2-40B4-BE49-F238E27FC236}">
                <a16:creationId xmlns:a16="http://schemas.microsoft.com/office/drawing/2014/main" id="{98AEFABC-8554-83ED-AE00-2E336469D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010" y="344213"/>
            <a:ext cx="2362200" cy="3056524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E2A1F52-086D-9203-6897-F2F41B006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65" y="1149244"/>
            <a:ext cx="3606231" cy="44203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GT Block – Redesigning PPE</a:t>
            </a:r>
          </a:p>
          <a:p>
            <a:endParaRPr lang="en-US" dirty="0"/>
          </a:p>
          <a:p>
            <a:r>
              <a:rPr lang="en-US" dirty="0"/>
              <a:t>Engineering Concepts – Multi-part assemblies and animation using CAD</a:t>
            </a:r>
          </a:p>
          <a:p>
            <a:endParaRPr lang="en-US" dirty="0"/>
          </a:p>
          <a:p>
            <a:r>
              <a:rPr lang="en-US" dirty="0"/>
              <a:t>Engineering Applications – reading "Creative Confidence" and learning from other scenarios with difficult parameters  </a:t>
            </a:r>
          </a:p>
        </p:txBody>
      </p:sp>
      <p:pic>
        <p:nvPicPr>
          <p:cNvPr id="17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2FCA1-1523-CE55-6EF4-5FA97C8D9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20" y="640886"/>
            <a:ext cx="4992028" cy="49907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BE7887-B5E6-5104-9B81-15BAA5036186}"/>
              </a:ext>
            </a:extLst>
          </p:cNvPr>
          <p:cNvSpPr txBox="1"/>
          <p:nvPr/>
        </p:nvSpPr>
        <p:spPr>
          <a:xfrm>
            <a:off x="459565" y="5540339"/>
            <a:ext cx="43489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Upcoming events:</a:t>
            </a:r>
          </a:p>
          <a:p>
            <a:r>
              <a:rPr lang="en-US"/>
              <a:t>Oct 28th – </a:t>
            </a:r>
            <a:r>
              <a:rPr lang="en-US">
                <a:ea typeface="+mn-lt"/>
                <a:cs typeface="+mn-lt"/>
              </a:rPr>
              <a:t>Emphasis on Aerospace</a:t>
            </a:r>
            <a:r>
              <a:rPr lang="en-US"/>
              <a:t> Engineering.  "October Sky" with TED talk from GT rocket club</a:t>
            </a:r>
          </a:p>
        </p:txBody>
      </p:sp>
      <p:pic>
        <p:nvPicPr>
          <p:cNvPr id="19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4D7EE545-7100-E5CB-ACBC-FCE8C6A7B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988" y="3954359"/>
            <a:ext cx="4706067" cy="25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57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263A59-8D34-05F9-76DB-8B26E075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500" y="278788"/>
            <a:ext cx="9154897" cy="767428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Information Technology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CAFEA3-3919-37DA-4FC2-57E150B25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074" y="1038503"/>
            <a:ext cx="11892175" cy="505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 b="1" i="1"/>
              <a:t>Classes include Intro to Digital Tech (GT Block), AP Computer Science Principles, Cybersecurity, Game Design and AP Computer Science A.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08CDE68-A5CC-EBCB-924B-99F9FFC25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52" b="26734"/>
          <a:stretch/>
        </p:blipFill>
        <p:spPr>
          <a:xfrm>
            <a:off x="4615449" y="3846306"/>
            <a:ext cx="2325048" cy="301473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C1242A6-4E2D-CAFD-1600-410370C8A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1" y="4933364"/>
            <a:ext cx="2743200" cy="1543050"/>
          </a:xfrm>
          <a:prstGeom prst="rect">
            <a:avLst/>
          </a:prstGeom>
        </p:spPr>
      </p:pic>
      <p:pic>
        <p:nvPicPr>
          <p:cNvPr id="12" name="Picture 12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BEB01A7C-5E3F-8D79-1435-663A51B83E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6" t="26667" r="513" b="-290"/>
          <a:stretch/>
        </p:blipFill>
        <p:spPr>
          <a:xfrm>
            <a:off x="10035403" y="3535113"/>
            <a:ext cx="1982228" cy="3029451"/>
          </a:xfrm>
          <a:prstGeom prst="rect">
            <a:avLst/>
          </a:prstGeom>
        </p:spPr>
      </p:pic>
      <p:pic>
        <p:nvPicPr>
          <p:cNvPr id="14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A52D5EC-67BA-9FC9-CFC3-0AA0338EDF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97" r="1026" b="28985"/>
          <a:stretch/>
        </p:blipFill>
        <p:spPr>
          <a:xfrm>
            <a:off x="77863" y="2570217"/>
            <a:ext cx="1873309" cy="2151199"/>
          </a:xfrm>
          <a:prstGeom prst="rect">
            <a:avLst/>
          </a:prstGeom>
        </p:spPr>
      </p:pic>
      <p:pic>
        <p:nvPicPr>
          <p:cNvPr id="13" name="Picture 13" descr="A group of people in a room&#10;&#10;Description automatically generated">
            <a:extLst>
              <a:ext uri="{FF2B5EF4-FFF2-40B4-BE49-F238E27FC236}">
                <a16:creationId xmlns:a16="http://schemas.microsoft.com/office/drawing/2014/main" id="{2111DD98-FB70-0020-1DAB-DF7AAAA612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800" r="513" b="24251"/>
          <a:stretch/>
        </p:blipFill>
        <p:spPr>
          <a:xfrm>
            <a:off x="1958400" y="2569255"/>
            <a:ext cx="2302706" cy="2137578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4A83DAD-2F76-8558-CFAC-75F0A3D001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3" b="23188"/>
          <a:stretch/>
        </p:blipFill>
        <p:spPr>
          <a:xfrm>
            <a:off x="7598861" y="3745184"/>
            <a:ext cx="2187885" cy="30145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2AC130-800D-05D4-630E-9C8F97188409}"/>
              </a:ext>
            </a:extLst>
          </p:cNvPr>
          <p:cNvSpPr txBox="1"/>
          <p:nvPr/>
        </p:nvSpPr>
        <p:spPr>
          <a:xfrm>
            <a:off x="401877" y="1957192"/>
            <a:ext cx="324632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Cyber classes demo OSI &amp; MAC addressing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E723D0-A9A3-C0DD-9C5A-D71F2AA5EE79}"/>
              </a:ext>
            </a:extLst>
          </p:cNvPr>
          <p:cNvSpPr txBox="1"/>
          <p:nvPr/>
        </p:nvSpPr>
        <p:spPr>
          <a:xfrm>
            <a:off x="1344844" y="6278813"/>
            <a:ext cx="179539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IT Friday coding exploration!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C5484F-D68E-8AC3-0CE3-444EEB1FD742}"/>
              </a:ext>
            </a:extLst>
          </p:cNvPr>
          <p:cNvSpPr txBox="1"/>
          <p:nvPr/>
        </p:nvSpPr>
        <p:spPr>
          <a:xfrm>
            <a:off x="4612050" y="5015771"/>
            <a:ext cx="232775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IT Friday creating AI training sets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62A13D-AB72-0C45-095D-E5CD1DCED63A}"/>
              </a:ext>
            </a:extLst>
          </p:cNvPr>
          <p:cNvSpPr txBox="1"/>
          <p:nvPr/>
        </p:nvSpPr>
        <p:spPr>
          <a:xfrm>
            <a:off x="7597417" y="6268372"/>
            <a:ext cx="219205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GT Block &amp; Arduino programming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57BE2A-7D2A-1473-7C8F-2C45ED2943E7}"/>
              </a:ext>
            </a:extLst>
          </p:cNvPr>
          <p:cNvSpPr txBox="1"/>
          <p:nvPr/>
        </p:nvSpPr>
        <p:spPr>
          <a:xfrm>
            <a:off x="9789474" y="2468811"/>
            <a:ext cx="240082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Guest Speaker: 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Rafael Hughley, retired Air Force Cybersecurity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9B6C1-94F4-2BEF-258B-DBF0CA9F53CB}"/>
              </a:ext>
            </a:extLst>
          </p:cNvPr>
          <p:cNvSpPr txBox="1"/>
          <p:nvPr/>
        </p:nvSpPr>
        <p:spPr>
          <a:xfrm>
            <a:off x="4488494" y="1544877"/>
            <a:ext cx="519308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Upcoming Events:</a:t>
            </a:r>
            <a:r>
              <a:rPr lang="en-US" dirty="0"/>
              <a:t>  Social Engineering with Cox Enterprises, Beta Testing with Zilla and Info Clock iteration with founder, Jeff Fischer.</a:t>
            </a:r>
          </a:p>
          <a:p>
            <a:endParaRPr lang="en-US" dirty="0"/>
          </a:p>
          <a:p>
            <a:r>
              <a:rPr lang="en-US" b="1" dirty="0"/>
              <a:t>Upcoming Collaboration: </a:t>
            </a:r>
            <a:r>
              <a:rPr lang="en-US" dirty="0"/>
              <a:t> World History &amp; APCSP combine to create adventure games based on historically accurate trade routes.</a:t>
            </a:r>
          </a:p>
        </p:txBody>
      </p:sp>
    </p:spTree>
    <p:extLst>
      <p:ext uri="{BB962C8B-B14F-4D97-AF65-F5344CB8AC3E}">
        <p14:creationId xmlns:p14="http://schemas.microsoft.com/office/powerpoint/2010/main" val="1476012125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BAD8D22-C94C-432A-BC43-F7686818E469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495</Words>
  <Application>Microsoft Office PowerPoint</Application>
  <PresentationFormat>Widescreen</PresentationFormat>
  <Paragraphs>74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Aharoni</vt:lpstr>
      <vt:lpstr>Arial</vt:lpstr>
      <vt:lpstr>Avenir Next LT Pro</vt:lpstr>
      <vt:lpstr>Sitka Banner</vt:lpstr>
      <vt:lpstr>HeadlinesVTI</vt:lpstr>
      <vt:lpstr>IA PTSO Update</vt:lpstr>
      <vt:lpstr>Student Engagement</vt:lpstr>
      <vt:lpstr>RISE: Respect Integrity Self-motivation Empathy</vt:lpstr>
      <vt:lpstr>Club Fair</vt:lpstr>
      <vt:lpstr>Student Design Thinking Team</vt:lpstr>
      <vt:lpstr>Moonshot 10th / 11th </vt:lpstr>
      <vt:lpstr>Career Pathways</vt:lpstr>
      <vt:lpstr>Engineering</vt:lpstr>
      <vt:lpstr>Information Technology</vt:lpstr>
      <vt:lpstr>PowerPoint Presentation</vt:lpstr>
      <vt:lpstr>Health Science Labs &amp; Simulation</vt:lpstr>
      <vt:lpstr>PowerPoint Presentation</vt:lpstr>
      <vt:lpstr>Science</vt:lpstr>
      <vt:lpstr>Construction</vt:lpstr>
      <vt:lpstr>Safety and Security </vt:lpstr>
      <vt:lpstr>Balancing Expectations</vt:lpstr>
      <vt:lpstr>Rigor and Support</vt:lpstr>
      <vt:lpstr>Success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Browning, Agnes</cp:lastModifiedBy>
  <cp:revision>83</cp:revision>
  <dcterms:created xsi:type="dcterms:W3CDTF">2022-09-23T13:54:31Z</dcterms:created>
  <dcterms:modified xsi:type="dcterms:W3CDTF">2022-10-04T17:37:38Z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etDate">
    <vt:lpwstr>2022-09-23T13:54:41Z</vt:lpwstr>
  </property>
  <property fmtid="{D5CDD505-2E9C-101B-9397-08002B2CF9AE}" pid="4" name="MSIP_Label_0ee3c538-ec52-435f-ae58-017644bd9513_Method">
    <vt:lpwstr>Standard</vt:lpwstr>
  </property>
  <property fmtid="{D5CDD505-2E9C-101B-9397-08002B2CF9AE}" pid="5" name="MSIP_Label_0ee3c538-ec52-435f-ae58-017644bd9513_Name">
    <vt:lpwstr>0ee3c538-ec52-435f-ae58-017644bd9513</vt:lpwstr>
  </property>
  <property fmtid="{D5CDD505-2E9C-101B-9397-08002B2CF9AE}" pid="6" name="MSIP_Label_0ee3c538-ec52-435f-ae58-017644bd9513_SiteId">
    <vt:lpwstr>0cdcb198-8169-4b70-ba9f-da7e3ba700c2</vt:lpwstr>
  </property>
  <property fmtid="{D5CDD505-2E9C-101B-9397-08002B2CF9AE}" pid="7" name="MSIP_Label_0ee3c538-ec52-435f-ae58-017644bd9513_ActionId">
    <vt:lpwstr>a3516eee-0a7d-4c77-a27a-2d991a00ee77</vt:lpwstr>
  </property>
  <property fmtid="{D5CDD505-2E9C-101B-9397-08002B2CF9AE}" pid="8" name="MSIP_Label_0ee3c538-ec52-435f-ae58-017644bd9513_ContentBits">
    <vt:lpwstr>0</vt:lpwstr>
  </property>
</Properties>
</file>